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Cooper Black" panose="0208090404030B020404" pitchFamily="18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22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E020-D25B-4563-A065-2549FDA786C6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60BF-C3FE-4C96-87C0-ED60CC3A49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6505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E020-D25B-4563-A065-2549FDA786C6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60BF-C3FE-4C96-87C0-ED60CC3A49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037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E020-D25B-4563-A065-2549FDA786C6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60BF-C3FE-4C96-87C0-ED60CC3A49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8945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E020-D25B-4563-A065-2549FDA786C6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60BF-C3FE-4C96-87C0-ED60CC3A49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367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E020-D25B-4563-A065-2549FDA786C6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60BF-C3FE-4C96-87C0-ED60CC3A49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4344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E020-D25B-4563-A065-2549FDA786C6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60BF-C3FE-4C96-87C0-ED60CC3A49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9895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E020-D25B-4563-A065-2549FDA786C6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60BF-C3FE-4C96-87C0-ED60CC3A49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2372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E020-D25B-4563-A065-2549FDA786C6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60BF-C3FE-4C96-87C0-ED60CC3A49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0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E020-D25B-4563-A065-2549FDA786C6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60BF-C3FE-4C96-87C0-ED60CC3A49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879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E020-D25B-4563-A065-2549FDA786C6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60BF-C3FE-4C96-87C0-ED60CC3A49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2372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7E020-D25B-4563-A065-2549FDA786C6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60BF-C3FE-4C96-87C0-ED60CC3A49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8890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7E020-D25B-4563-A065-2549FDA786C6}" type="datetimeFigureOut">
              <a:rPr lang="de-DE" smtClean="0"/>
              <a:t>11.05.2020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060BF-C3FE-4C96-87C0-ED60CC3A49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49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jan@schmidt-hh.d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jan@schmidt-hh.de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jan@schmidt-hh.de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jan@schmidt-hh.de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an@schmidt-hh.de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hyperlink" Target="mailto:jan@schmidt-hh.d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hyperlink" Target="mailto:jan@schmidt-hh.d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jan@schmidt-hh.d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jan@schmidt-hh.de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jan@schmidt-hh.de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jan@schmidt-hh.d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jan@schmidt-hh.d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jan@schmidt-hh.d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jan@schmidt-hh.de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jan@schmidt-hh.de" TargetMode="Externa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6943" y="1885950"/>
            <a:ext cx="5799364" cy="889228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Raffael</a:t>
            </a:r>
            <a:endParaRPr lang="de-DE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76943" y="2812335"/>
            <a:ext cx="5799364" cy="616665"/>
          </a:xfrm>
        </p:spPr>
        <p:txBody>
          <a:bodyPr/>
          <a:lstStyle/>
          <a:p>
            <a:r>
              <a:rPr lang="de-DE" b="1" dirty="0" err="1"/>
              <a:t>Raffaello</a:t>
            </a:r>
            <a:r>
              <a:rPr lang="de-DE" b="1" dirty="0"/>
              <a:t> </a:t>
            </a:r>
            <a:r>
              <a:rPr lang="de-DE" b="1" dirty="0" err="1"/>
              <a:t>Sanzio</a:t>
            </a:r>
            <a:r>
              <a:rPr lang="de-DE" b="1" dirty="0"/>
              <a:t> da </a:t>
            </a:r>
            <a:r>
              <a:rPr lang="de-DE" b="1" dirty="0" err="1"/>
              <a:t>Urbino</a:t>
            </a:r>
            <a:r>
              <a:rPr lang="de-DE" b="1" dirty="0"/>
              <a:t>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488"/>
            <a:ext cx="3931920" cy="432511"/>
          </a:xfrm>
          <a:prstGeom prst="rect">
            <a:avLst/>
          </a:prstGeom>
        </p:spPr>
      </p:pic>
      <p:pic>
        <p:nvPicPr>
          <p:cNvPr id="5" name="Grafik 4" descr="C:\Users\germs\Pictures\raffael_portraet_des_bindo_altoviti-_ca__1514-1515_national_gallery_of_art-_washington-1.1200x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7" y="0"/>
            <a:ext cx="50212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/>
          <p:cNvSpPr txBox="1"/>
          <p:nvPr/>
        </p:nvSpPr>
        <p:spPr>
          <a:xfrm>
            <a:off x="576943" y="6550222"/>
            <a:ext cx="517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j</a:t>
            </a:r>
            <a:r>
              <a:rPr lang="de-DE" sz="1400" dirty="0" err="1" smtClean="0"/>
              <a:t>an</a:t>
            </a:r>
            <a:r>
              <a:rPr lang="de-DE" sz="1400" dirty="0" smtClean="0"/>
              <a:t> </a:t>
            </a:r>
            <a:r>
              <a:rPr lang="de-DE" sz="1400" dirty="0" err="1" smtClean="0"/>
              <a:t>rafael</a:t>
            </a:r>
            <a:r>
              <a:rPr lang="de-DE" sz="1400" dirty="0" smtClean="0"/>
              <a:t> </a:t>
            </a:r>
            <a:r>
              <a:rPr lang="de-DE" sz="1400" dirty="0" err="1" smtClean="0"/>
              <a:t>schmidt</a:t>
            </a:r>
            <a:r>
              <a:rPr lang="de-DE" sz="1400" dirty="0" smtClean="0"/>
              <a:t> | </a:t>
            </a:r>
            <a:r>
              <a:rPr lang="de-DE" sz="1400" dirty="0" smtClean="0">
                <a:hlinkClick r:id="rId4"/>
              </a:rPr>
              <a:t>jan@schmidt-hh.de</a:t>
            </a:r>
            <a:r>
              <a:rPr lang="de-DE" sz="1400" dirty="0" smtClean="0"/>
              <a:t> | www.schmidt-hh.de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5591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0106" y="5906403"/>
            <a:ext cx="2674802" cy="73534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Raffael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99358" y="41637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97" y="636814"/>
            <a:ext cx="461665" cy="457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Rechteck 2"/>
          <p:cNvSpPr/>
          <p:nvPr/>
        </p:nvSpPr>
        <p:spPr>
          <a:xfrm rot="16200000">
            <a:off x="-951978" y="3159464"/>
            <a:ext cx="2872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i="1" dirty="0" smtClean="0"/>
              <a:t>Sein weitere Bildern bis 1520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5101430" y="5165143"/>
            <a:ext cx="1592103" cy="12603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de-DE" sz="2400" i="1" dirty="0" smtClean="0"/>
              <a:t>MADONNA</a:t>
            </a:r>
            <a:br>
              <a:rPr lang="de-DE" sz="2400" i="1" dirty="0" smtClean="0"/>
            </a:br>
            <a:r>
              <a:rPr lang="de-DE" sz="2400" i="1" dirty="0" smtClean="0"/>
              <a:t>im</a:t>
            </a:r>
            <a:br>
              <a:rPr lang="de-DE" sz="2400" i="1" dirty="0" smtClean="0"/>
            </a:br>
            <a:r>
              <a:rPr lang="de-DE" sz="2400" i="1" dirty="0" smtClean="0"/>
              <a:t>GRÜNEN</a:t>
            </a:r>
            <a:endParaRPr lang="de-D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488"/>
            <a:ext cx="3931920" cy="43251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76943" y="6550222"/>
            <a:ext cx="517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j</a:t>
            </a:r>
            <a:r>
              <a:rPr lang="de-DE" sz="1400" dirty="0" err="1" smtClean="0"/>
              <a:t>an</a:t>
            </a:r>
            <a:r>
              <a:rPr lang="de-DE" sz="1400" dirty="0" smtClean="0"/>
              <a:t> </a:t>
            </a:r>
            <a:r>
              <a:rPr lang="de-DE" sz="1400" dirty="0" err="1" smtClean="0"/>
              <a:t>rafael</a:t>
            </a:r>
            <a:r>
              <a:rPr lang="de-DE" sz="1400" dirty="0" smtClean="0"/>
              <a:t> </a:t>
            </a:r>
            <a:r>
              <a:rPr lang="de-DE" sz="1400" dirty="0" err="1" smtClean="0"/>
              <a:t>schmidt</a:t>
            </a:r>
            <a:r>
              <a:rPr lang="de-DE" sz="1400" dirty="0" smtClean="0"/>
              <a:t> | </a:t>
            </a:r>
            <a:r>
              <a:rPr lang="de-DE" sz="1400" dirty="0" smtClean="0">
                <a:hlinkClick r:id="rId3"/>
              </a:rPr>
              <a:t>jan@schmidt-hh.de</a:t>
            </a:r>
            <a:r>
              <a:rPr lang="de-DE" sz="1400" dirty="0" smtClean="0"/>
              <a:t> | www.schmidt-hh.de</a:t>
            </a:r>
            <a:endParaRPr lang="de-DE" sz="1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533" y="-1"/>
            <a:ext cx="5498467" cy="6858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89" y="0"/>
            <a:ext cx="3804720" cy="5598160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>
          <a:xfrm>
            <a:off x="4557309" y="52360"/>
            <a:ext cx="1646605" cy="12603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400" i="1" dirty="0" smtClean="0"/>
              <a:t>MADONNA</a:t>
            </a:r>
            <a:br>
              <a:rPr lang="de-DE" sz="2400" i="1" dirty="0" smtClean="0"/>
            </a:br>
            <a:r>
              <a:rPr lang="de-DE" sz="2400" i="1" dirty="0" smtClean="0"/>
              <a:t>del</a:t>
            </a:r>
            <a:br>
              <a:rPr lang="de-DE" sz="2400" i="1" dirty="0" smtClean="0"/>
            </a:br>
            <a:r>
              <a:rPr lang="de-DE" sz="2400" i="1" dirty="0" smtClean="0"/>
              <a:t>GRANDUCA</a:t>
            </a:r>
            <a:endParaRPr lang="de-D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5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0106" y="5906403"/>
            <a:ext cx="2674802" cy="73534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Raffael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99358" y="41637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97" y="636814"/>
            <a:ext cx="461665" cy="457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776739" y="262771"/>
            <a:ext cx="2101536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i="1" dirty="0" smtClean="0"/>
              <a:t>Transfiguration</a:t>
            </a:r>
            <a:endParaRPr lang="de-D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04240" y="807266"/>
            <a:ext cx="60248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i="1" dirty="0" smtClean="0"/>
              <a:t>Sein letztes Bild stellt zwei Szenen aus dem Neuen Testament da, die </a:t>
            </a:r>
            <a:r>
              <a:rPr lang="de-DE" sz="4000" b="1" i="1" dirty="0" smtClean="0"/>
              <a:t>Verklärung Christi</a:t>
            </a:r>
            <a:r>
              <a:rPr lang="de-DE" sz="4000" i="1" dirty="0" smtClean="0"/>
              <a:t> auf dem Berg Tabor und die Heilung des mondsüchtigen Knaben.</a:t>
            </a:r>
            <a:endParaRPr lang="de-DE" sz="400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488"/>
            <a:ext cx="3931920" cy="43251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76943" y="6550222"/>
            <a:ext cx="517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j</a:t>
            </a:r>
            <a:r>
              <a:rPr lang="de-DE" sz="1400" dirty="0" err="1" smtClean="0"/>
              <a:t>an</a:t>
            </a:r>
            <a:r>
              <a:rPr lang="de-DE" sz="1400" dirty="0" smtClean="0"/>
              <a:t> </a:t>
            </a:r>
            <a:r>
              <a:rPr lang="de-DE" sz="1400" dirty="0" err="1" smtClean="0"/>
              <a:t>rafael</a:t>
            </a:r>
            <a:r>
              <a:rPr lang="de-DE" sz="1400" dirty="0" smtClean="0"/>
              <a:t> </a:t>
            </a:r>
            <a:r>
              <a:rPr lang="de-DE" sz="1400" dirty="0" err="1" smtClean="0"/>
              <a:t>schmidt</a:t>
            </a:r>
            <a:r>
              <a:rPr lang="de-DE" sz="1400" dirty="0" smtClean="0"/>
              <a:t> | </a:t>
            </a:r>
            <a:r>
              <a:rPr lang="de-DE" sz="1400" dirty="0" smtClean="0">
                <a:hlinkClick r:id="rId3"/>
              </a:rPr>
              <a:t>jan@schmidt-hh.de</a:t>
            </a:r>
            <a:r>
              <a:rPr lang="de-DE" sz="1400" dirty="0" smtClean="0"/>
              <a:t> | www.schmidt-hh.de</a:t>
            </a:r>
            <a:endParaRPr lang="de-DE" sz="1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-1"/>
            <a:ext cx="4572000" cy="689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3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0106" y="5906403"/>
            <a:ext cx="2674802" cy="73534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Raffael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99358" y="41637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97" y="636814"/>
            <a:ext cx="461665" cy="457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950440" y="262771"/>
            <a:ext cx="1754134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i="1" dirty="0" smtClean="0"/>
              <a:t>La </a:t>
            </a:r>
            <a:r>
              <a:rPr lang="de-DE" sz="2400" i="1" dirty="0" err="1" smtClean="0"/>
              <a:t>Fornarina</a:t>
            </a:r>
            <a:endParaRPr lang="de-D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04240" y="807266"/>
            <a:ext cx="60248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i="1" dirty="0" smtClean="0"/>
              <a:t>Raffael war nicht </a:t>
            </a:r>
            <a:r>
              <a:rPr lang="de-DE" sz="4000" i="1" dirty="0" err="1" smtClean="0"/>
              <a:t>verhei</a:t>
            </a:r>
            <a:r>
              <a:rPr lang="de-DE" sz="4000" i="1" dirty="0" smtClean="0"/>
              <a:t>-ratet aber er war lange Zeit mit Maria da </a:t>
            </a:r>
            <a:r>
              <a:rPr lang="de-DE" sz="4000" i="1" dirty="0" err="1" smtClean="0"/>
              <a:t>Bibbiena</a:t>
            </a:r>
            <a:r>
              <a:rPr lang="de-DE" sz="4000" i="1" dirty="0" smtClean="0"/>
              <a:t> verlobt und er hat eine Geliebte </a:t>
            </a:r>
            <a:r>
              <a:rPr lang="de-DE" sz="4000" i="1" dirty="0" err="1" smtClean="0"/>
              <a:t>Margharita</a:t>
            </a:r>
            <a:r>
              <a:rPr lang="de-DE" sz="4000" i="1" dirty="0" smtClean="0"/>
              <a:t> </a:t>
            </a:r>
            <a:r>
              <a:rPr lang="de-DE" sz="4000" i="1" dirty="0" err="1" smtClean="0"/>
              <a:t>Lutti</a:t>
            </a:r>
            <a:r>
              <a:rPr lang="de-DE" sz="4000" i="1" dirty="0" smtClean="0"/>
              <a:t>. Sie ist unter den Namen FORNARINA bekannt </a:t>
            </a:r>
            <a:endParaRPr lang="de-DE" sz="400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488"/>
            <a:ext cx="3931920" cy="43251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76943" y="6550222"/>
            <a:ext cx="517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j</a:t>
            </a:r>
            <a:r>
              <a:rPr lang="de-DE" sz="1400" dirty="0" err="1" smtClean="0"/>
              <a:t>an</a:t>
            </a:r>
            <a:r>
              <a:rPr lang="de-DE" sz="1400" dirty="0" smtClean="0"/>
              <a:t> </a:t>
            </a:r>
            <a:r>
              <a:rPr lang="de-DE" sz="1400" dirty="0" err="1" smtClean="0"/>
              <a:t>rafael</a:t>
            </a:r>
            <a:r>
              <a:rPr lang="de-DE" sz="1400" dirty="0" smtClean="0"/>
              <a:t> </a:t>
            </a:r>
            <a:r>
              <a:rPr lang="de-DE" sz="1400" dirty="0" err="1" smtClean="0"/>
              <a:t>schmidt</a:t>
            </a:r>
            <a:r>
              <a:rPr lang="de-DE" sz="1400" dirty="0" smtClean="0"/>
              <a:t> | </a:t>
            </a:r>
            <a:r>
              <a:rPr lang="de-DE" sz="1400" dirty="0" smtClean="0">
                <a:hlinkClick r:id="rId3"/>
              </a:rPr>
              <a:t>jan@schmidt-hh.de</a:t>
            </a:r>
            <a:r>
              <a:rPr lang="de-DE" sz="1400" dirty="0" smtClean="0"/>
              <a:t> | www.schmidt-hh.de</a:t>
            </a:r>
            <a:endParaRPr lang="de-DE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754" y="0"/>
            <a:ext cx="4754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8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0106" y="5906403"/>
            <a:ext cx="2674802" cy="73534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Raffael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99358" y="41637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97" y="636814"/>
            <a:ext cx="461665" cy="457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Rechteck 2"/>
          <p:cNvSpPr/>
          <p:nvPr/>
        </p:nvSpPr>
        <p:spPr>
          <a:xfrm rot="16200000">
            <a:off x="-951978" y="3159464"/>
            <a:ext cx="2872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i="1" dirty="0" smtClean="0"/>
              <a:t>Sein weitere Bildern bis 1520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775949" y="253344"/>
            <a:ext cx="1378326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i="1" dirty="0" smtClean="0"/>
              <a:t>Pantheon</a:t>
            </a:r>
            <a:endParaRPr lang="de-D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488"/>
            <a:ext cx="3931920" cy="43251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76943" y="6550222"/>
            <a:ext cx="517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j</a:t>
            </a:r>
            <a:r>
              <a:rPr lang="de-DE" sz="1400" dirty="0" err="1" smtClean="0"/>
              <a:t>an</a:t>
            </a:r>
            <a:r>
              <a:rPr lang="de-DE" sz="1400" dirty="0" smtClean="0"/>
              <a:t> </a:t>
            </a:r>
            <a:r>
              <a:rPr lang="de-DE" sz="1400" dirty="0" err="1" smtClean="0"/>
              <a:t>rafael</a:t>
            </a:r>
            <a:r>
              <a:rPr lang="de-DE" sz="1400" dirty="0" smtClean="0"/>
              <a:t> </a:t>
            </a:r>
            <a:r>
              <a:rPr lang="de-DE" sz="1400" dirty="0" err="1" smtClean="0"/>
              <a:t>schmidt</a:t>
            </a:r>
            <a:r>
              <a:rPr lang="de-DE" sz="1400" dirty="0" smtClean="0"/>
              <a:t> | </a:t>
            </a:r>
            <a:r>
              <a:rPr lang="de-DE" sz="1400" dirty="0" smtClean="0">
                <a:hlinkClick r:id="rId3"/>
              </a:rPr>
              <a:t>jan@schmidt-hh.de</a:t>
            </a:r>
            <a:r>
              <a:rPr lang="de-DE" sz="1400" dirty="0" smtClean="0"/>
              <a:t> | www.schmidt-hh.de</a:t>
            </a:r>
            <a:endParaRPr lang="de-DE" sz="1400" dirty="0"/>
          </a:p>
        </p:txBody>
      </p:sp>
      <p:pic>
        <p:nvPicPr>
          <p:cNvPr id="11" name="Grafik 10" descr="C:\Users\germs\Pictures\Raphael's_grave_(Rome)_W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830" y="0"/>
            <a:ext cx="7329170" cy="55003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hteck 3"/>
          <p:cNvSpPr/>
          <p:nvPr/>
        </p:nvSpPr>
        <p:spPr>
          <a:xfrm>
            <a:off x="762000" y="785711"/>
            <a:ext cx="3870960" cy="4784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i="1" dirty="0"/>
              <a:t>Raffael starb im Alter von 37 Jahren an einer </a:t>
            </a:r>
            <a:r>
              <a:rPr lang="de-DE" sz="2800" i="1" dirty="0" smtClean="0"/>
              <a:t>Geschlechtskrankheit</a:t>
            </a:r>
            <a:r>
              <a:rPr lang="de-DE" sz="2800" i="1" dirty="0"/>
              <a:t>, die </a:t>
            </a:r>
            <a:r>
              <a:rPr lang="de-DE" sz="2800" i="1" dirty="0" smtClean="0"/>
              <a:t>er </a:t>
            </a:r>
            <a:r>
              <a:rPr lang="de-DE" sz="2800" i="1" dirty="0"/>
              <a:t>sich </a:t>
            </a:r>
            <a:r>
              <a:rPr lang="de-DE" sz="2800" i="1" dirty="0" smtClean="0"/>
              <a:t>vermutlich bei </a:t>
            </a:r>
            <a:r>
              <a:rPr lang="de-DE" sz="2800" i="1" dirty="0"/>
              <a:t>einer seiner zahlreichen Affären geholt </a:t>
            </a:r>
            <a:r>
              <a:rPr lang="de-DE" sz="2800" i="1" dirty="0" smtClean="0"/>
              <a:t>hat. Er wurde auf eigenen Wunsch in einem antiken Sarkophag bestattet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i="1" dirty="0" smtClean="0"/>
              <a:t> </a:t>
            </a:r>
            <a:endParaRPr lang="de-DE" sz="2800" i="1" dirty="0"/>
          </a:p>
        </p:txBody>
      </p:sp>
    </p:spTree>
    <p:extLst>
      <p:ext uri="{BB962C8B-B14F-4D97-AF65-F5344CB8AC3E}">
        <p14:creationId xmlns:p14="http://schemas.microsoft.com/office/powerpoint/2010/main" val="200892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0106" y="5906403"/>
            <a:ext cx="2674802" cy="73534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Raffael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99358" y="41637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434" y="0"/>
            <a:ext cx="9144000" cy="68580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22897" y="636814"/>
            <a:ext cx="461665" cy="457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488"/>
            <a:ext cx="3931920" cy="43251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76943" y="6550222"/>
            <a:ext cx="517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j</a:t>
            </a:r>
            <a:r>
              <a:rPr lang="de-DE" sz="1400" dirty="0" err="1" smtClean="0"/>
              <a:t>an</a:t>
            </a:r>
            <a:r>
              <a:rPr lang="de-DE" sz="1400" dirty="0" smtClean="0"/>
              <a:t> </a:t>
            </a:r>
            <a:r>
              <a:rPr lang="de-DE" sz="1400" dirty="0" err="1" smtClean="0"/>
              <a:t>rafael</a:t>
            </a:r>
            <a:r>
              <a:rPr lang="de-DE" sz="1400" dirty="0" smtClean="0"/>
              <a:t> </a:t>
            </a:r>
            <a:r>
              <a:rPr lang="de-DE" sz="1400" dirty="0" err="1" smtClean="0"/>
              <a:t>schmidt</a:t>
            </a:r>
            <a:r>
              <a:rPr lang="de-DE" sz="1400" dirty="0" smtClean="0"/>
              <a:t> | </a:t>
            </a:r>
            <a:r>
              <a:rPr lang="de-DE" sz="1400" dirty="0" smtClean="0">
                <a:hlinkClick r:id="rId4"/>
              </a:rPr>
              <a:t>jan@schmidt-hh.de</a:t>
            </a:r>
            <a:r>
              <a:rPr lang="de-DE" sz="1400" dirty="0" smtClean="0"/>
              <a:t> | www.schmidt-hh.de</a:t>
            </a:r>
            <a:endParaRPr lang="de-DE" sz="1400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727200" cy="29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8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-1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0106" y="5906403"/>
            <a:ext cx="2674802" cy="73534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Raffael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99358" y="41637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97" y="636814"/>
            <a:ext cx="461665" cy="457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488"/>
            <a:ext cx="3931920" cy="43251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76943" y="6550222"/>
            <a:ext cx="517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j</a:t>
            </a:r>
            <a:r>
              <a:rPr lang="de-DE" sz="1400" dirty="0" err="1" smtClean="0"/>
              <a:t>an</a:t>
            </a:r>
            <a:r>
              <a:rPr lang="de-DE" sz="1400" dirty="0" smtClean="0"/>
              <a:t> </a:t>
            </a:r>
            <a:r>
              <a:rPr lang="de-DE" sz="1400" dirty="0" err="1" smtClean="0"/>
              <a:t>rafael</a:t>
            </a:r>
            <a:r>
              <a:rPr lang="de-DE" sz="1400" dirty="0" smtClean="0"/>
              <a:t> </a:t>
            </a:r>
            <a:r>
              <a:rPr lang="de-DE" sz="1400" dirty="0" err="1" smtClean="0"/>
              <a:t>schmidt</a:t>
            </a:r>
            <a:r>
              <a:rPr lang="de-DE" sz="1400" dirty="0" smtClean="0"/>
              <a:t> | </a:t>
            </a:r>
            <a:r>
              <a:rPr lang="de-DE" sz="1400" dirty="0" smtClean="0">
                <a:hlinkClick r:id="rId4"/>
              </a:rPr>
              <a:t>jan@schmidt-hh.de</a:t>
            </a:r>
            <a:r>
              <a:rPr lang="de-DE" sz="1400" dirty="0" smtClean="0"/>
              <a:t> | www.schmidt-hh.de</a:t>
            </a:r>
            <a:endParaRPr lang="de-DE" sz="1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727200" cy="29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6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C:\Users\germs\Pictures\raffael_portraet_des_bindo_altoviti-_ca__1514-1515_national_gallery_of_art-_washington-1.1200x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7" y="0"/>
            <a:ext cx="50212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feld 9"/>
          <p:cNvSpPr txBox="1"/>
          <p:nvPr/>
        </p:nvSpPr>
        <p:spPr>
          <a:xfrm>
            <a:off x="299358" y="41637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97" y="636814"/>
            <a:ext cx="461665" cy="457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299358" y="236764"/>
            <a:ext cx="64280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 err="1"/>
              <a:t>Raffaello</a:t>
            </a:r>
            <a:r>
              <a:rPr lang="de-DE" sz="3200" dirty="0"/>
              <a:t> </a:t>
            </a:r>
            <a:r>
              <a:rPr lang="de-DE" sz="3200" dirty="0" err="1"/>
              <a:t>Sanzio</a:t>
            </a:r>
            <a:r>
              <a:rPr lang="de-DE" sz="3200" dirty="0"/>
              <a:t> da </a:t>
            </a:r>
            <a:r>
              <a:rPr lang="de-DE" sz="3200" dirty="0" err="1"/>
              <a:t>Urbino</a:t>
            </a:r>
            <a:r>
              <a:rPr lang="de-DE" sz="3200" dirty="0"/>
              <a:t>  oder kurz Raffael. Geboren am </a:t>
            </a:r>
            <a:r>
              <a:rPr lang="de-DE" sz="3200" b="1" dirty="0"/>
              <a:t>6. April 1483 </a:t>
            </a:r>
            <a:r>
              <a:rPr lang="de-DE" sz="3200" dirty="0"/>
              <a:t>in </a:t>
            </a:r>
            <a:r>
              <a:rPr lang="de-DE" sz="3200" dirty="0" err="1"/>
              <a:t>Urbino</a:t>
            </a:r>
            <a:r>
              <a:rPr lang="de-DE" sz="3200" dirty="0"/>
              <a:t>, Italien und  am </a:t>
            </a:r>
            <a:r>
              <a:rPr lang="de-DE" sz="3200" b="1" dirty="0" smtClean="0"/>
              <a:t>6.April </a:t>
            </a:r>
            <a:r>
              <a:rPr lang="de-DE" sz="3200" b="1" dirty="0"/>
              <a:t>1520 </a:t>
            </a:r>
            <a:r>
              <a:rPr lang="de-DE" sz="3200" dirty="0"/>
              <a:t>in Rom gestorben. Raffael war ein </a:t>
            </a:r>
            <a:r>
              <a:rPr lang="de-DE" sz="3200" b="1" dirty="0"/>
              <a:t>Italienischer Maler, Architekt und </a:t>
            </a:r>
            <a:r>
              <a:rPr lang="de-DE" sz="3200" b="1" dirty="0" smtClean="0"/>
              <a:t>Künstler</a:t>
            </a:r>
            <a:r>
              <a:rPr lang="de-DE" sz="3200" dirty="0"/>
              <a:t>. Er war in 19.jahrhundert bekannt als der </a:t>
            </a:r>
            <a:r>
              <a:rPr lang="de-DE" sz="3200" dirty="0" smtClean="0"/>
              <a:t>größte </a:t>
            </a:r>
            <a:r>
              <a:rPr lang="de-DE" sz="3200" dirty="0"/>
              <a:t>Maler alle </a:t>
            </a:r>
            <a:r>
              <a:rPr lang="de-DE" sz="3200" dirty="0" smtClean="0"/>
              <a:t>Zeiten und </a:t>
            </a:r>
            <a:r>
              <a:rPr lang="de-DE" sz="3200" dirty="0"/>
              <a:t>vor allem wegen seiner </a:t>
            </a:r>
            <a:r>
              <a:rPr lang="de-DE" sz="3200" b="1" dirty="0" smtClean="0"/>
              <a:t>Madonnenbilder</a:t>
            </a:r>
            <a:r>
              <a:rPr lang="de-DE" sz="3200" dirty="0" smtClean="0"/>
              <a:t> berühmt</a:t>
            </a:r>
            <a:r>
              <a:rPr lang="de-DE" sz="3200" dirty="0"/>
              <a:t>.</a:t>
            </a: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488"/>
            <a:ext cx="3931920" cy="432511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576943" y="6550222"/>
            <a:ext cx="517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j</a:t>
            </a:r>
            <a:r>
              <a:rPr lang="de-DE" sz="1400" dirty="0" err="1" smtClean="0"/>
              <a:t>an</a:t>
            </a:r>
            <a:r>
              <a:rPr lang="de-DE" sz="1400" dirty="0" smtClean="0"/>
              <a:t> </a:t>
            </a:r>
            <a:r>
              <a:rPr lang="de-DE" sz="1400" dirty="0" err="1" smtClean="0"/>
              <a:t>rafael</a:t>
            </a:r>
            <a:r>
              <a:rPr lang="de-DE" sz="1400" dirty="0" smtClean="0"/>
              <a:t> </a:t>
            </a:r>
            <a:r>
              <a:rPr lang="de-DE" sz="1400" dirty="0" err="1" smtClean="0"/>
              <a:t>schmidt</a:t>
            </a:r>
            <a:r>
              <a:rPr lang="de-DE" sz="1400" dirty="0" smtClean="0"/>
              <a:t> | </a:t>
            </a:r>
            <a:r>
              <a:rPr lang="de-DE" sz="1400" dirty="0" smtClean="0">
                <a:hlinkClick r:id="rId4"/>
              </a:rPr>
              <a:t>jan@schmidt-hh.de</a:t>
            </a:r>
            <a:r>
              <a:rPr lang="de-DE" sz="1400" dirty="0" smtClean="0"/>
              <a:t> | www.schmidt-hh.de</a:t>
            </a:r>
            <a:endParaRPr lang="de-DE" sz="1400" dirty="0"/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490106" y="5906403"/>
            <a:ext cx="2674802" cy="7353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smtClean="0"/>
              <a:t>Raffael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41464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299358" y="41637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97" y="636814"/>
            <a:ext cx="461665" cy="457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299358" y="236764"/>
            <a:ext cx="48278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Seine Eltern waren der Goldschmied und spätere Maler Giovanni Santi und </a:t>
            </a:r>
            <a:r>
              <a:rPr lang="de-DE" sz="3200" dirty="0" err="1"/>
              <a:t>Magia</a:t>
            </a:r>
            <a:r>
              <a:rPr lang="de-DE" sz="3200" dirty="0"/>
              <a:t> </a:t>
            </a:r>
            <a:r>
              <a:rPr lang="de-DE" sz="3200" dirty="0" err="1"/>
              <a:t>Ciarla</a:t>
            </a:r>
            <a:r>
              <a:rPr lang="de-DE" sz="3200" dirty="0"/>
              <a:t>. Im Alter von acht </a:t>
            </a:r>
            <a:r>
              <a:rPr lang="de-DE" sz="3200" dirty="0" smtClean="0"/>
              <a:t>Jahren </a:t>
            </a:r>
            <a:r>
              <a:rPr lang="de-DE" sz="3200" dirty="0"/>
              <a:t>verlor er seine Mutter und drei Jahre später starb sein Vater. </a:t>
            </a:r>
          </a:p>
        </p:txBody>
      </p:sp>
      <p:sp>
        <p:nvSpPr>
          <p:cNvPr id="3" name="Rechteck 2"/>
          <p:cNvSpPr/>
          <p:nvPr/>
        </p:nvSpPr>
        <p:spPr>
          <a:xfrm>
            <a:off x="7027102" y="5862550"/>
            <a:ext cx="4048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i="1" dirty="0" smtClean="0">
                <a:effectLst/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Frühes Meisterschaft:  1502 -1504</a:t>
            </a:r>
            <a:br>
              <a:rPr lang="de-DE" i="1" dirty="0" smtClean="0">
                <a:effectLst/>
                <a:latin typeface="Cooper Black" panose="0208090404030B0204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i="1" dirty="0"/>
              <a:t>Madonna  </a:t>
            </a:r>
            <a:r>
              <a:rPr lang="de-DE" i="1" dirty="0" err="1"/>
              <a:t>Convestabile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488"/>
            <a:ext cx="3931920" cy="43251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76943" y="6550222"/>
            <a:ext cx="517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j</a:t>
            </a:r>
            <a:r>
              <a:rPr lang="de-DE" sz="1400" dirty="0" err="1" smtClean="0"/>
              <a:t>an</a:t>
            </a:r>
            <a:r>
              <a:rPr lang="de-DE" sz="1400" dirty="0" smtClean="0"/>
              <a:t> </a:t>
            </a:r>
            <a:r>
              <a:rPr lang="de-DE" sz="1400" dirty="0" err="1" smtClean="0"/>
              <a:t>rafael</a:t>
            </a:r>
            <a:r>
              <a:rPr lang="de-DE" sz="1400" dirty="0" smtClean="0"/>
              <a:t> </a:t>
            </a:r>
            <a:r>
              <a:rPr lang="de-DE" sz="1400" dirty="0" err="1" smtClean="0"/>
              <a:t>schmidt</a:t>
            </a:r>
            <a:r>
              <a:rPr lang="de-DE" sz="1400" dirty="0" smtClean="0"/>
              <a:t> | </a:t>
            </a:r>
            <a:r>
              <a:rPr lang="de-DE" sz="1400" dirty="0" smtClean="0">
                <a:hlinkClick r:id="rId3"/>
              </a:rPr>
              <a:t>jan@schmidt-hh.de</a:t>
            </a:r>
            <a:r>
              <a:rPr lang="de-DE" sz="1400" dirty="0" smtClean="0"/>
              <a:t> | www.schmidt-hh.de</a:t>
            </a:r>
            <a:endParaRPr lang="de-DE" sz="1400" dirty="0"/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490106" y="5906403"/>
            <a:ext cx="2674802" cy="7353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smtClean="0"/>
              <a:t>Raffael</a:t>
            </a:r>
            <a:endParaRPr lang="de-DE" b="1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60" y="90400"/>
            <a:ext cx="57912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3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299358" y="41637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97" y="636814"/>
            <a:ext cx="461665" cy="457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111606" y="5471600"/>
            <a:ext cx="344196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VERMÄHLUNG der MARIA</a:t>
            </a:r>
            <a:endParaRPr lang="de-D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942239" y="12005"/>
            <a:ext cx="596945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gleicher Zeit soll er zuvor seine erste Malerausbildung bei seinem Vater aufgegeben haben, um nach Perugia zu gehen. Dort trat er als Schüler in die Werkstatt des Pietro </a:t>
            </a:r>
            <a:r>
              <a:rPr lang="de-DE" sz="36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Vanucci</a:t>
            </a:r>
            <a:r>
              <a:rPr lang="de-DE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(genannt Perugino) ein. Sein malerisches Können war schon in jungen </a:t>
            </a:r>
            <a:r>
              <a:rPr lang="de-DE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de-DE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ahren ausgeprägt und im Alter von 17 </a:t>
            </a:r>
            <a:r>
              <a:rPr lang="de-DE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de-DE" sz="3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ahren wurde er schon Meister genannt.</a:t>
            </a:r>
            <a:endParaRPr lang="de-DE" sz="360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488"/>
            <a:ext cx="3931920" cy="43251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76943" y="6550222"/>
            <a:ext cx="517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j</a:t>
            </a:r>
            <a:r>
              <a:rPr lang="de-DE" sz="1400" dirty="0" err="1" smtClean="0"/>
              <a:t>an</a:t>
            </a:r>
            <a:r>
              <a:rPr lang="de-DE" sz="1400" dirty="0" smtClean="0"/>
              <a:t> </a:t>
            </a:r>
            <a:r>
              <a:rPr lang="de-DE" sz="1400" dirty="0" err="1" smtClean="0"/>
              <a:t>rafael</a:t>
            </a:r>
            <a:r>
              <a:rPr lang="de-DE" sz="1400" dirty="0" smtClean="0"/>
              <a:t> </a:t>
            </a:r>
            <a:r>
              <a:rPr lang="de-DE" sz="1400" dirty="0" err="1" smtClean="0"/>
              <a:t>schmidt</a:t>
            </a:r>
            <a:r>
              <a:rPr lang="de-DE" sz="1400" dirty="0" smtClean="0"/>
              <a:t> | </a:t>
            </a:r>
            <a:r>
              <a:rPr lang="de-DE" sz="1400" dirty="0" smtClean="0">
                <a:hlinkClick r:id="rId3"/>
              </a:rPr>
              <a:t>jan@schmidt-hh.de</a:t>
            </a:r>
            <a:r>
              <a:rPr lang="de-DE" sz="1400" dirty="0" smtClean="0"/>
              <a:t> | www.schmidt-hh.de</a:t>
            </a:r>
            <a:endParaRPr lang="de-DE" sz="1400" dirty="0"/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490106" y="5906403"/>
            <a:ext cx="2674802" cy="7353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smtClean="0"/>
              <a:t>Raffael</a:t>
            </a:r>
            <a:endParaRPr lang="de-DE" b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29" y="162038"/>
            <a:ext cx="488632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6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299358" y="41637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97" y="636814"/>
            <a:ext cx="461665" cy="457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299358" y="244174"/>
            <a:ext cx="47081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400" i="1" dirty="0" smtClean="0"/>
              <a:t>Die </a:t>
            </a:r>
            <a:r>
              <a:rPr lang="de-DE" sz="2400" i="1" dirty="0"/>
              <a:t>HEILIGE FAMILIE mit dem LAMM</a:t>
            </a:r>
            <a:endParaRPr lang="de-DE" sz="2400" dirty="0"/>
          </a:p>
          <a:p>
            <a:pPr algn="ctr"/>
            <a:endParaRPr lang="de-DE" sz="2400" dirty="0"/>
          </a:p>
        </p:txBody>
      </p:sp>
      <p:pic>
        <p:nvPicPr>
          <p:cNvPr id="12" name="Grafik 11" descr="C:\Users\germs\Documents\jan\pics\TheHolyFamilyWithTheLam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185" y="0"/>
            <a:ext cx="509027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488"/>
            <a:ext cx="3931920" cy="432511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576943" y="6550222"/>
            <a:ext cx="517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j</a:t>
            </a:r>
            <a:r>
              <a:rPr lang="de-DE" sz="1400" dirty="0" err="1" smtClean="0"/>
              <a:t>an</a:t>
            </a:r>
            <a:r>
              <a:rPr lang="de-DE" sz="1400" dirty="0" smtClean="0"/>
              <a:t> </a:t>
            </a:r>
            <a:r>
              <a:rPr lang="de-DE" sz="1400" dirty="0" err="1" smtClean="0"/>
              <a:t>rafael</a:t>
            </a:r>
            <a:r>
              <a:rPr lang="de-DE" sz="1400" dirty="0" smtClean="0"/>
              <a:t> </a:t>
            </a:r>
            <a:r>
              <a:rPr lang="de-DE" sz="1400" dirty="0" err="1" smtClean="0"/>
              <a:t>schmidt</a:t>
            </a:r>
            <a:r>
              <a:rPr lang="de-DE" sz="1400" dirty="0" smtClean="0"/>
              <a:t> | </a:t>
            </a:r>
            <a:r>
              <a:rPr lang="de-DE" sz="1400" dirty="0" smtClean="0">
                <a:hlinkClick r:id="rId4"/>
              </a:rPr>
              <a:t>jan@schmidt-hh.de</a:t>
            </a:r>
            <a:r>
              <a:rPr lang="de-DE" sz="1400" dirty="0" smtClean="0"/>
              <a:t> | www.schmidt-hh.de</a:t>
            </a:r>
            <a:endParaRPr lang="de-DE" sz="1400" dirty="0"/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490106" y="5906403"/>
            <a:ext cx="2674802" cy="7353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smtClean="0"/>
              <a:t>Raffael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83664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-13654"/>
            <a:ext cx="9265920" cy="6601533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299358" y="41637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97" y="636814"/>
            <a:ext cx="461665" cy="457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Rechteck 2"/>
          <p:cNvSpPr/>
          <p:nvPr/>
        </p:nvSpPr>
        <p:spPr>
          <a:xfrm rot="16200000">
            <a:off x="-951978" y="3616664"/>
            <a:ext cx="2872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i="1" dirty="0" smtClean="0"/>
              <a:t>Sein weitere Bildern bis 1520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345077" y="367230"/>
            <a:ext cx="3659400" cy="467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400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SCHULE von ATHEN</a:t>
            </a:r>
            <a:endParaRPr lang="de-D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488"/>
            <a:ext cx="3931920" cy="43251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76943" y="6550222"/>
            <a:ext cx="517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j</a:t>
            </a:r>
            <a:r>
              <a:rPr lang="de-DE" sz="1400" dirty="0" err="1" smtClean="0"/>
              <a:t>an</a:t>
            </a:r>
            <a:r>
              <a:rPr lang="de-DE" sz="1400" dirty="0" smtClean="0"/>
              <a:t> </a:t>
            </a:r>
            <a:r>
              <a:rPr lang="de-DE" sz="1400" dirty="0" err="1" smtClean="0"/>
              <a:t>rafael</a:t>
            </a:r>
            <a:r>
              <a:rPr lang="de-DE" sz="1400" dirty="0" smtClean="0"/>
              <a:t> </a:t>
            </a:r>
            <a:r>
              <a:rPr lang="de-DE" sz="1400" dirty="0" err="1" smtClean="0"/>
              <a:t>schmidt</a:t>
            </a:r>
            <a:r>
              <a:rPr lang="de-DE" sz="1400" dirty="0" smtClean="0"/>
              <a:t> | </a:t>
            </a:r>
            <a:r>
              <a:rPr lang="de-DE" sz="1400" dirty="0" smtClean="0">
                <a:hlinkClick r:id="rId4"/>
              </a:rPr>
              <a:t>jan@schmidt-hh.de</a:t>
            </a:r>
            <a:r>
              <a:rPr lang="de-DE" sz="1400" dirty="0" smtClean="0"/>
              <a:t> | www.schmidt-hh.de</a:t>
            </a:r>
            <a:endParaRPr lang="de-DE" sz="1400" dirty="0"/>
          </a:p>
        </p:txBody>
      </p:sp>
      <p:sp>
        <p:nvSpPr>
          <p:cNvPr id="16" name="Titel 1"/>
          <p:cNvSpPr txBox="1">
            <a:spLocks/>
          </p:cNvSpPr>
          <p:nvPr/>
        </p:nvSpPr>
        <p:spPr>
          <a:xfrm>
            <a:off x="490106" y="5906403"/>
            <a:ext cx="2674802" cy="7353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smtClean="0"/>
              <a:t>Raffael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06624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67" y="-1"/>
            <a:ext cx="8914234" cy="64271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0106" y="5906403"/>
            <a:ext cx="2674802" cy="73534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Raffael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99358" y="41637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97" y="636814"/>
            <a:ext cx="461665" cy="457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Rechteck 2"/>
          <p:cNvSpPr/>
          <p:nvPr/>
        </p:nvSpPr>
        <p:spPr>
          <a:xfrm rot="16200000">
            <a:off x="-951978" y="3159464"/>
            <a:ext cx="2872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i="1" dirty="0" smtClean="0"/>
              <a:t>Sein weitere Bildern bis 1520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463306" y="228273"/>
            <a:ext cx="2351156" cy="862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DISPUTA del</a:t>
            </a:r>
            <a:br>
              <a:rPr lang="de-DE" sz="2400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400" i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SACRAMENTO</a:t>
            </a:r>
            <a:endParaRPr lang="de-D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99357" y="967963"/>
            <a:ext cx="2713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Disput über das Sakrament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488"/>
            <a:ext cx="3931920" cy="43251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76943" y="6550222"/>
            <a:ext cx="517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j</a:t>
            </a:r>
            <a:r>
              <a:rPr lang="de-DE" sz="1400" dirty="0" err="1" smtClean="0"/>
              <a:t>an</a:t>
            </a:r>
            <a:r>
              <a:rPr lang="de-DE" sz="1400" dirty="0" smtClean="0"/>
              <a:t> </a:t>
            </a:r>
            <a:r>
              <a:rPr lang="de-DE" sz="1400" dirty="0" err="1" smtClean="0"/>
              <a:t>rafael</a:t>
            </a:r>
            <a:r>
              <a:rPr lang="de-DE" sz="1400" dirty="0" smtClean="0"/>
              <a:t> </a:t>
            </a:r>
            <a:r>
              <a:rPr lang="de-DE" sz="1400" dirty="0" err="1" smtClean="0"/>
              <a:t>schmidt</a:t>
            </a:r>
            <a:r>
              <a:rPr lang="de-DE" sz="1400" dirty="0" smtClean="0"/>
              <a:t> | </a:t>
            </a:r>
            <a:r>
              <a:rPr lang="de-DE" sz="1400" dirty="0" smtClean="0">
                <a:hlinkClick r:id="rId4"/>
              </a:rPr>
              <a:t>jan@schmidt-hh.de</a:t>
            </a:r>
            <a:r>
              <a:rPr lang="de-DE" sz="1400" dirty="0" smtClean="0"/>
              <a:t> | www.schmidt-hh.de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50887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0106" y="5906403"/>
            <a:ext cx="2674802" cy="73534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Raffael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99358" y="41637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97" y="636814"/>
            <a:ext cx="461665" cy="457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Rechteck 2"/>
          <p:cNvSpPr/>
          <p:nvPr/>
        </p:nvSpPr>
        <p:spPr>
          <a:xfrm rot="16200000">
            <a:off x="-951978" y="3159464"/>
            <a:ext cx="2872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i="1" dirty="0" smtClean="0"/>
              <a:t>Sein weitere Bildern bis 1520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463306" y="228273"/>
            <a:ext cx="2980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i="1" dirty="0"/>
              <a:t>GRABLEGUNG CHRISTI</a:t>
            </a:r>
            <a:endParaRPr lang="de-DE" sz="240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488"/>
            <a:ext cx="3931920" cy="43251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76943" y="6550222"/>
            <a:ext cx="517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j</a:t>
            </a:r>
            <a:r>
              <a:rPr lang="de-DE" sz="1400" dirty="0" err="1" smtClean="0"/>
              <a:t>an</a:t>
            </a:r>
            <a:r>
              <a:rPr lang="de-DE" sz="1400" dirty="0" smtClean="0"/>
              <a:t> </a:t>
            </a:r>
            <a:r>
              <a:rPr lang="de-DE" sz="1400" dirty="0" err="1" smtClean="0"/>
              <a:t>rafael</a:t>
            </a:r>
            <a:r>
              <a:rPr lang="de-DE" sz="1400" dirty="0" smtClean="0"/>
              <a:t> </a:t>
            </a:r>
            <a:r>
              <a:rPr lang="de-DE" sz="1400" dirty="0" err="1" smtClean="0"/>
              <a:t>schmidt</a:t>
            </a:r>
            <a:r>
              <a:rPr lang="de-DE" sz="1400" dirty="0" smtClean="0"/>
              <a:t> | </a:t>
            </a:r>
            <a:r>
              <a:rPr lang="de-DE" sz="1400" dirty="0" smtClean="0">
                <a:hlinkClick r:id="rId3"/>
              </a:rPr>
              <a:t>jan@schmidt-hh.de</a:t>
            </a:r>
            <a:r>
              <a:rPr lang="de-DE" sz="1400" dirty="0" smtClean="0"/>
              <a:t> | www.schmidt-hh.de</a:t>
            </a:r>
            <a:endParaRPr lang="de-DE" sz="1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05" y="0"/>
            <a:ext cx="6632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4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0106" y="5906403"/>
            <a:ext cx="2674802" cy="73534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Raffael</a:t>
            </a:r>
            <a:endParaRPr lang="de-DE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299358" y="41637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122897" y="636814"/>
            <a:ext cx="461665" cy="4571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de-DE" dirty="0"/>
          </a:p>
        </p:txBody>
      </p:sp>
      <p:sp>
        <p:nvSpPr>
          <p:cNvPr id="3" name="Rechteck 2"/>
          <p:cNvSpPr/>
          <p:nvPr/>
        </p:nvSpPr>
        <p:spPr>
          <a:xfrm rot="16200000">
            <a:off x="-951978" y="3159464"/>
            <a:ext cx="2872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i="1" dirty="0" smtClean="0"/>
              <a:t>Sein weitere Bildern bis 1520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01100" y="262771"/>
            <a:ext cx="3252814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2400" i="1" dirty="0"/>
              <a:t>SIXTINISCHE </a:t>
            </a:r>
            <a:r>
              <a:rPr lang="de-DE" sz="2400" i="1" dirty="0" smtClean="0"/>
              <a:t>MADONNA</a:t>
            </a:r>
            <a:endParaRPr lang="de-DE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99357" y="807267"/>
            <a:ext cx="4107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 smtClean="0"/>
              <a:t>Eines der berühmtesten Madonnenbilder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5488"/>
            <a:ext cx="3931920" cy="432511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576943" y="6550222"/>
            <a:ext cx="5175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j</a:t>
            </a:r>
            <a:r>
              <a:rPr lang="de-DE" sz="1400" dirty="0" err="1" smtClean="0"/>
              <a:t>an</a:t>
            </a:r>
            <a:r>
              <a:rPr lang="de-DE" sz="1400" dirty="0" smtClean="0"/>
              <a:t> </a:t>
            </a:r>
            <a:r>
              <a:rPr lang="de-DE" sz="1400" dirty="0" err="1" smtClean="0"/>
              <a:t>rafael</a:t>
            </a:r>
            <a:r>
              <a:rPr lang="de-DE" sz="1400" dirty="0" smtClean="0"/>
              <a:t> </a:t>
            </a:r>
            <a:r>
              <a:rPr lang="de-DE" sz="1400" dirty="0" err="1" smtClean="0"/>
              <a:t>schmidt</a:t>
            </a:r>
            <a:r>
              <a:rPr lang="de-DE" sz="1400" dirty="0" smtClean="0"/>
              <a:t> | </a:t>
            </a:r>
            <a:r>
              <a:rPr lang="de-DE" sz="1400" dirty="0" smtClean="0">
                <a:hlinkClick r:id="rId3"/>
              </a:rPr>
              <a:t>jan@schmidt-hh.de</a:t>
            </a:r>
            <a:r>
              <a:rPr lang="de-DE" sz="1400" dirty="0" smtClean="0"/>
              <a:t> | www.schmidt-hh.de</a:t>
            </a:r>
            <a:endParaRPr lang="de-DE" sz="1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204" y="0"/>
            <a:ext cx="5002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7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</Words>
  <Application>Microsoft Office PowerPoint</Application>
  <PresentationFormat>Breitbild</PresentationFormat>
  <Paragraphs>58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1" baseType="lpstr">
      <vt:lpstr>Cooper Black</vt:lpstr>
      <vt:lpstr>Calibri</vt:lpstr>
      <vt:lpstr>Times New Roman</vt:lpstr>
      <vt:lpstr>Calibri Light</vt:lpstr>
      <vt:lpstr>Arial</vt:lpstr>
      <vt:lpstr>Office Theme</vt:lpstr>
      <vt:lpstr>Raffael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Raffael</vt:lpstr>
      <vt:lpstr>Raffael</vt:lpstr>
      <vt:lpstr>Raffael</vt:lpstr>
      <vt:lpstr>Raffael</vt:lpstr>
      <vt:lpstr>Raffael</vt:lpstr>
      <vt:lpstr>Raffael</vt:lpstr>
      <vt:lpstr>Raffael</vt:lpstr>
      <vt:lpstr>Raffael</vt:lpstr>
      <vt:lpstr>Raffael</vt:lpstr>
    </vt:vector>
  </TitlesOfParts>
  <Company>..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Raffael</dc:title>
  <dc:creator>Schmidt, Bernd (M/SR)</dc:creator>
  <cp:lastModifiedBy>Schmidt, Bernd (M/SR)</cp:lastModifiedBy>
  <cp:revision>19</cp:revision>
  <dcterms:created xsi:type="dcterms:W3CDTF">2020-05-11T12:57:51Z</dcterms:created>
  <dcterms:modified xsi:type="dcterms:W3CDTF">2020-05-11T16:14:12Z</dcterms:modified>
</cp:coreProperties>
</file>